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59" r:id="rId6"/>
    <p:sldId id="260" r:id="rId7"/>
    <p:sldId id="267" r:id="rId8"/>
    <p:sldId id="262" r:id="rId9"/>
    <p:sldId id="261" r:id="rId10"/>
    <p:sldId id="263" r:id="rId11"/>
    <p:sldId id="266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8AE29-C20F-28CF-1003-06C74243F3DE}" v="4" dt="2025-09-04T04:19:53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A9B6-9A6A-2688-3668-49BF1CC5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26B1C-CCAD-7F64-9403-98F07A9D8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B4CD4-07A1-1BB1-BE34-EDE97DA9E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832E-A427-7669-6E0D-84CCA5BE3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3C87-E077-C7B7-D2EE-4CDBD68D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F4CE6-89BB-56BF-1172-8792ADBD0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5E2DD-061C-4C78-3A53-551CEA1D2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1B1-9368-5E95-0343-53FF530EC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914B3-CCC5-A3D0-11FB-ECED8488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7F29A-5DD8-99D1-E549-051D7C51E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5E55F-6E8D-641B-C82B-DDAA59006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DF774-C66F-DD63-DAD9-553FBAD6A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8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83B3-0BB3-A168-C144-A080A617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E0A1B-1FB9-B986-F14E-C0D4FC75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F5522-8476-BF80-63EB-283D59121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F1CDB-3573-82ED-5D67-1BA52C444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8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56EE-C9C4-9448-8B9A-F36E8E7DC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50744-B419-73F0-B20C-E1DD179B4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45B81-EED8-227E-1F05-393203056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04E2-6E7B-BAE2-35AF-AAE98D0B1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fycosmos.com/principles-of-teamwork-everyone-should-practic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oridealert.org/articles/thank-you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view-image.php?image=176655&amp;picture=&amp;jazyk=RU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1099226" y="0"/>
            <a:ext cx="6487746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2699986" y="842115"/>
            <a:ext cx="2299791" cy="5170239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128945" y="1816755"/>
            <a:ext cx="6164532" cy="20851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Role Based</a:t>
            </a:r>
          </a:p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/>
                <a:cs typeface="Poppins"/>
              </a:rPr>
              <a:t>Task Tracking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207423" y="3901941"/>
            <a:ext cx="4381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spc="-300" dirty="0">
                <a:solidFill>
                  <a:srgbClr val="23A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Made Simple,</a:t>
            </a:r>
          </a:p>
          <a:p>
            <a:pPr algn="just"/>
            <a:r>
              <a:rPr lang="en-US" sz="3200" spc="-300" dirty="0">
                <a:solidFill>
                  <a:srgbClr val="23A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Results Made Powerful.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02375" y="935700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5899052" y="5282499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1030" name="Picture 6" descr="5 Techniques for Tracking Project Progress with Tools, Metrics, and  Strategies | Amoeboids">
            <a:extLst>
              <a:ext uri="{FF2B5EF4-FFF2-40B4-BE49-F238E27FC236}">
                <a16:creationId xmlns:a16="http://schemas.microsoft.com/office/drawing/2014/main" id="{4BE107C0-67F4-5D7D-7CE8-2BCD248A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87" y="1445218"/>
            <a:ext cx="4389400" cy="329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0E08D-CB78-C8A5-B8B3-A9E5CDDC902C}"/>
              </a:ext>
            </a:extLst>
          </p:cNvPr>
          <p:cNvSpPr txBox="1"/>
          <p:nvPr/>
        </p:nvSpPr>
        <p:spPr>
          <a:xfrm>
            <a:off x="6378524" y="5124847"/>
            <a:ext cx="26556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NANDINI KAMEPALLI</a:t>
            </a:r>
          </a:p>
          <a:p>
            <a:r>
              <a:rPr lang="en-US" b="1" dirty="0">
                <a:solidFill>
                  <a:schemeClr val="accent2"/>
                </a:solidFill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0E5C7-BD4A-87C6-E004-255CD937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B457D-0BDB-622E-E536-AA3FFB489C9B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899D2B-9593-FEF2-7C57-971587507AAA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2F5C4C-ADC1-3A2C-1F0B-429410F9FAFA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0FDC70-398C-AE6B-C88D-BA2F28271BAF}"/>
              </a:ext>
            </a:extLst>
          </p:cNvPr>
          <p:cNvSpPr txBox="1"/>
          <p:nvPr/>
        </p:nvSpPr>
        <p:spPr>
          <a:xfrm>
            <a:off x="875918" y="1611823"/>
            <a:ext cx="2217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tasks efficiently to maintain an organized task list and workflow..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0C63D-4408-492E-DA25-0839862674E4}"/>
              </a:ext>
            </a:extLst>
          </p:cNvPr>
          <p:cNvSpPr txBox="1"/>
          <p:nvPr/>
        </p:nvSpPr>
        <p:spPr>
          <a:xfrm>
            <a:off x="3404394" y="4103892"/>
            <a:ext cx="2337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B62DD-A3DB-8CB6-9D14-043BB3B499B7}"/>
              </a:ext>
            </a:extLst>
          </p:cNvPr>
          <p:cNvSpPr txBox="1"/>
          <p:nvPr/>
        </p:nvSpPr>
        <p:spPr>
          <a:xfrm>
            <a:off x="875918" y="801345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2EB28-C44D-A3FB-7080-30512551B9DA}"/>
              </a:ext>
            </a:extLst>
          </p:cNvPr>
          <p:cNvSpPr txBox="1"/>
          <p:nvPr/>
        </p:nvSpPr>
        <p:spPr>
          <a:xfrm>
            <a:off x="3380584" y="3144928"/>
            <a:ext cx="2385217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Include detailed task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7E9B1-4A8F-4FCD-5171-DF12A0466AF6}"/>
              </a:ext>
            </a:extLst>
          </p:cNvPr>
          <p:cNvSpPr txBox="1"/>
          <p:nvPr/>
        </p:nvSpPr>
        <p:spPr>
          <a:xfrm>
            <a:off x="6328574" y="4204125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via status updates: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task descriptions, deadlines, priority levels, and related project information for comprehensive task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2950F-6CE4-4084-B1B5-F17208780409}"/>
              </a:ext>
            </a:extLst>
          </p:cNvPr>
          <p:cNvSpPr txBox="1"/>
          <p:nvPr/>
        </p:nvSpPr>
        <p:spPr>
          <a:xfrm>
            <a:off x="6328574" y="2410834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tasks based on user role and project involvement: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relevant users receive tasks aligned with their roles and projects to optimize productivity and accountability.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282FD-A813-3D13-FCA3-BFF2D5C3FD81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Task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5122" name="Picture 2" descr="Vector illustration about concept of task completed with check mark or all tasks  have been completed | Premium Vector">
            <a:extLst>
              <a:ext uri="{FF2B5EF4-FFF2-40B4-BE49-F238E27FC236}">
                <a16:creationId xmlns:a16="http://schemas.microsoft.com/office/drawing/2014/main" id="{EA9BEF50-FB67-2DDA-2A94-445CDFB7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0" y="3027492"/>
            <a:ext cx="2161594" cy="21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67 Crud Stock Vectors and Vector Art | Shutterstock">
            <a:extLst>
              <a:ext uri="{FF2B5EF4-FFF2-40B4-BE49-F238E27FC236}">
                <a16:creationId xmlns:a16="http://schemas.microsoft.com/office/drawing/2014/main" id="{4EA8EB15-F0C8-36A3-2070-1C7C626B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36" y="743632"/>
            <a:ext cx="2602292" cy="20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72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CB2DA-5E79-D3FB-6C5C-AC91DA59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B943E6-7730-351B-9304-F7F69CB9E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55643"/>
            <a:ext cx="12192000" cy="699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6F979B-19EF-CDAA-1299-42B7765F424D}"/>
              </a:ext>
            </a:extLst>
          </p:cNvPr>
          <p:cNvSpPr/>
          <p:nvPr/>
        </p:nvSpPr>
        <p:spPr>
          <a:xfrm>
            <a:off x="318387" y="-155643"/>
            <a:ext cx="6413145" cy="6000181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4BD7F-31D2-72CE-C606-1C2BDE518E03}"/>
              </a:ext>
            </a:extLst>
          </p:cNvPr>
          <p:cNvSpPr txBox="1"/>
          <p:nvPr/>
        </p:nvSpPr>
        <p:spPr>
          <a:xfrm>
            <a:off x="709870" y="1744455"/>
            <a:ext cx="58854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Admin /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Creates a new project and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Assigns tasks to Developers and Testers.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Works on assigned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task status (e.g., in-progress → completed).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Adds remarks or notes if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Receives completed tasks from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Tests functionality, reports bugs, or marks as verified.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Updates tester status and adds testing remarks or bugs.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Once approved by the Tester, the task is marked as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Ensures accountability, traceability, and smooth handover.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37B15-EC94-DEE3-6384-D7E271A38706}"/>
              </a:ext>
            </a:extLst>
          </p:cNvPr>
          <p:cNvSpPr txBox="1"/>
          <p:nvPr/>
        </p:nvSpPr>
        <p:spPr>
          <a:xfrm>
            <a:off x="1042989" y="369397"/>
            <a:ext cx="4381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Development </a:t>
            </a:r>
          </a:p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BC9A7F7-CB1E-7982-A01F-244C83868065}"/>
              </a:ext>
            </a:extLst>
          </p:cNvPr>
          <p:cNvSpPr/>
          <p:nvPr/>
        </p:nvSpPr>
        <p:spPr>
          <a:xfrm>
            <a:off x="6438593" y="5493823"/>
            <a:ext cx="224849" cy="272629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E0F74-0505-5F71-77C4-D378720F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5A48E2-690F-6BD8-25DD-D1AF03B9BDB8}"/>
              </a:ext>
            </a:extLst>
          </p:cNvPr>
          <p:cNvSpPr/>
          <p:nvPr/>
        </p:nvSpPr>
        <p:spPr>
          <a:xfrm>
            <a:off x="44621" y="5385306"/>
            <a:ext cx="977630" cy="1517515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8922F9-6C06-653D-C097-0143C798B01B}"/>
              </a:ext>
            </a:extLst>
          </p:cNvPr>
          <p:cNvSpPr/>
          <p:nvPr/>
        </p:nvSpPr>
        <p:spPr>
          <a:xfrm>
            <a:off x="10821174" y="888407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84E3F7A-63DC-D1FF-8BDE-6BBDE52C5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393374"/>
              </p:ext>
            </p:extLst>
          </p:nvPr>
        </p:nvGraphicFramePr>
        <p:xfrm>
          <a:off x="239174" y="1403180"/>
          <a:ext cx="11517549" cy="518439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282239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3778778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  <a:gridCol w="4456532">
                  <a:extLst>
                    <a:ext uri="{9D8B030D-6E8A-4147-A177-3AD203B41FA5}">
                      <a16:colId xmlns:a16="http://schemas.microsoft.com/office/drawing/2014/main" val="3471411595"/>
                    </a:ext>
                  </a:extLst>
                </a:gridCol>
              </a:tblGrid>
              <a:tr h="795270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User &amp; </a:t>
                      </a:r>
                      <a:r>
                        <a:rPr lang="en-US" sz="1800" b="1" spc="-150" dirty="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Authentication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Project </a:t>
                      </a:r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Management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</a:t>
                      </a:r>
                      <a:r>
                        <a:rPr lang="en-US" sz="1800" b="1" dirty="0">
                          <a:solidFill>
                            <a:srgbClr val="23AAAD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4068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/health-check – System health check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/users/register – Register a new user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/users/login – User login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/users/request-password-reset – Request password reset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/users/change-password – Change password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/users/logout – Logout user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/projects/ – Create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 – List projects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project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project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/projects/{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project_id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project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 /tasks/ – Create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 – List all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Get task details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Update task (Admin)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 – Delete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}/assign – Assign task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 – Get my tasks (Developer)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}/status – Update dev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}/remarks – Append dev remarks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 /tasks/my-testing – Get my testing tasks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}/test-status – Update test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9E34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PUT /tasks/{</a:t>
                      </a:r>
                      <a:r>
                        <a:rPr lang="en-US" sz="1400" b="0" dirty="0" err="1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task_id</a:t>
                      </a:r>
                      <a:r>
                        <a:rPr lang="en-US" sz="1400" b="0" dirty="0">
                          <a:solidFill>
                            <a:srgbClr val="1B134C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}/test-remarks – Append test remarks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7599-D4D1-992E-29CD-E821F11D3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174" y="111473"/>
            <a:ext cx="6763934" cy="1137501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API  Endpoint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99ADA25-2ED6-88E4-BE7C-9B4AE642428C}"/>
              </a:ext>
            </a:extLst>
          </p:cNvPr>
          <p:cNvSpPr/>
          <p:nvPr/>
        </p:nvSpPr>
        <p:spPr>
          <a:xfrm>
            <a:off x="6368657" y="154584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6C70E03-7EF1-666E-F4FB-A5C68B3D7C33}"/>
              </a:ext>
            </a:extLst>
          </p:cNvPr>
          <p:cNvSpPr/>
          <p:nvPr/>
        </p:nvSpPr>
        <p:spPr>
          <a:xfrm>
            <a:off x="344062" y="1591047"/>
            <a:ext cx="182430" cy="1727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90AD-B9CA-1DFD-9A80-BCD9DD2C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084F5-4188-1F5E-9839-45F2D9C7512C}"/>
              </a:ext>
            </a:extLst>
          </p:cNvPr>
          <p:cNvGrpSpPr/>
          <p:nvPr/>
        </p:nvGrpSpPr>
        <p:grpSpPr>
          <a:xfrm>
            <a:off x="9077" y="0"/>
            <a:ext cx="12192000" cy="6858000"/>
            <a:chOff x="9077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969B6-4112-1D78-822D-D0FA97CAE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2" b="8882"/>
            <a:stretch>
              <a:fillRect/>
            </a:stretch>
          </p:blipFill>
          <p:spPr>
            <a:xfrm>
              <a:off x="9077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5FC682-99FA-46F4-5C19-2BF8990672C9}"/>
                </a:ext>
              </a:extLst>
            </p:cNvPr>
            <p:cNvSpPr/>
            <p:nvPr/>
          </p:nvSpPr>
          <p:spPr>
            <a:xfrm>
              <a:off x="1282148" y="724593"/>
              <a:ext cx="10243068" cy="5686146"/>
            </a:xfrm>
            <a:prstGeom prst="rect">
              <a:avLst/>
            </a:prstGeom>
            <a:solidFill>
              <a:srgbClr val="23A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2FB1AA-4044-6DFB-5229-3B5490F1CDEF}"/>
                </a:ext>
              </a:extLst>
            </p:cNvPr>
            <p:cNvSpPr txBox="1"/>
            <p:nvPr/>
          </p:nvSpPr>
          <p:spPr>
            <a:xfrm>
              <a:off x="3476177" y="1095603"/>
              <a:ext cx="5645426" cy="55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b="1" spc="-300" dirty="0">
                  <a:solidFill>
                    <a:srgbClr val="F39E3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Challenges</a:t>
              </a:r>
              <a:r>
                <a:rPr lang="en-US" sz="4000" b="1" spc="-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US" sz="4000" b="1" spc="-3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Solutions</a:t>
              </a:r>
            </a:p>
          </p:txBody>
        </p:sp>
      </p:grp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61FB75B-F211-D02A-1100-041CB5C64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804556"/>
              </p:ext>
            </p:extLst>
          </p:nvPr>
        </p:nvGraphicFramePr>
        <p:xfrm>
          <a:off x="1918252" y="1822428"/>
          <a:ext cx="8850728" cy="3910980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3617844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5232884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782196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Challenges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Solutions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Secure role-based access control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Implemented strict permission checks at API 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Managing task status consistency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Used atomic updates and validation on status changes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Authentication security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Adopted JWT with strong password hashing and login logging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Efficient project-task mapping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Designed normalized database schema with clear relationships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1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FEC13-060E-B623-9484-CFE6595A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95FAB9-68BB-4195-FEAB-A32CA19AF658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C496A6-AB89-A46B-32D2-67934480E2CD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49FF24-36E6-B557-ABC6-B62622B08B73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8385A1-1AC2-6E7E-8EB4-08A0AD21AC23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 a user-friendly frontend to simplify interactions and improve accessibility for all users.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30176-5D47-AEB2-08E7-344B3461F966}"/>
              </a:ext>
            </a:extLst>
          </p:cNvPr>
          <p:cNvSpPr txBox="1"/>
          <p:nvPr/>
        </p:nvSpPr>
        <p:spPr>
          <a:xfrm>
            <a:off x="3428206" y="4197440"/>
            <a:ext cx="238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instant alerts to keep users informed about changes and progress in their tasks.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A9EDA-C265-0C8D-A6C8-7EFB6633B5BF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24D9D-02E1-0D6D-6B10-2D4529B5D5FD}"/>
              </a:ext>
            </a:extLst>
          </p:cNvPr>
          <p:cNvSpPr txBox="1"/>
          <p:nvPr/>
        </p:nvSpPr>
        <p:spPr>
          <a:xfrm>
            <a:off x="3380584" y="3144928"/>
            <a:ext cx="2387601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 Time Notifications for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8DDCD-8437-A027-565D-B7DDF279FA26}"/>
              </a:ext>
            </a:extLst>
          </p:cNvPr>
          <p:cNvSpPr txBox="1"/>
          <p:nvPr/>
        </p:nvSpPr>
        <p:spPr>
          <a:xfrm>
            <a:off x="6328574" y="2410834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advanced reporting and analytics dashboards: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Incorporate comprehensive dashboards to analyze data and generate actionable insights.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69231-9FA8-8F7A-AE41-B45F18118217}"/>
              </a:ext>
            </a:extLst>
          </p:cNvPr>
          <p:cNvSpPr txBox="1"/>
          <p:nvPr/>
        </p:nvSpPr>
        <p:spPr>
          <a:xfrm>
            <a:off x="6096000" y="825069"/>
            <a:ext cx="565501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15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</a:t>
            </a: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FA396C-45DA-1A64-948F-AD9CC246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58" y="454855"/>
            <a:ext cx="2455651" cy="249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688C8-598A-0E2E-B250-43ECE2682F8D}"/>
              </a:ext>
            </a:extLst>
          </p:cNvPr>
          <p:cNvSpPr txBox="1"/>
          <p:nvPr/>
        </p:nvSpPr>
        <p:spPr>
          <a:xfrm>
            <a:off x="6328574" y="3516859"/>
            <a:ext cx="5244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Extend role hierarchy and customizable permissions: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Enhance the system’s security and flexibility by expanding role definitions and permission settings.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1764D-C63A-2B02-12FC-6B581913AD25}"/>
              </a:ext>
            </a:extLst>
          </p:cNvPr>
          <p:cNvSpPr txBox="1"/>
          <p:nvPr/>
        </p:nvSpPr>
        <p:spPr>
          <a:xfrm>
            <a:off x="6301355" y="4674493"/>
            <a:ext cx="52443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 testing and deployment pipelines: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Streamline development by automating quality assurance and deployment processes for faster releases.</a:t>
            </a:r>
          </a:p>
        </p:txBody>
      </p:sp>
      <p:pic>
        <p:nvPicPr>
          <p:cNvPr id="7170" name="Picture 2" descr="Realtime Notifications Stock Illustrations – 193 Realtime Notifications  Stock Illustrations, Vectors &amp; Clipart - Dreamstime">
            <a:extLst>
              <a:ext uri="{FF2B5EF4-FFF2-40B4-BE49-F238E27FC236}">
                <a16:creationId xmlns:a16="http://schemas.microsoft.com/office/drawing/2014/main" id="{6427C235-73C0-FBB6-D770-227DFE86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2" y="3052637"/>
            <a:ext cx="2530885" cy="251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34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1298845" y="609905"/>
            <a:ext cx="1240074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hank you note&#10;&#10;Description automatically generated">
            <a:extLst>
              <a:ext uri="{FF2B5EF4-FFF2-40B4-BE49-F238E27FC236}">
                <a16:creationId xmlns:a16="http://schemas.microsoft.com/office/drawing/2014/main" id="{070B647C-9746-7E50-1936-6552FD89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8442" y="1035997"/>
            <a:ext cx="8433881" cy="3268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362143" y="4744667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3C241F-AE0F-C059-4F7E-31EF5031DC97}"/>
              </a:ext>
            </a:extLst>
          </p:cNvPr>
          <p:cNvSpPr/>
          <p:nvPr/>
        </p:nvSpPr>
        <p:spPr>
          <a:xfrm>
            <a:off x="6153454" y="1433818"/>
            <a:ext cx="214008" cy="204281"/>
          </a:xfrm>
          <a:prstGeom prst="ellipse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FF56CC-85DA-82F6-0CA6-84E3CCB0F870}"/>
              </a:ext>
            </a:extLst>
          </p:cNvPr>
          <p:cNvSpPr/>
          <p:nvPr/>
        </p:nvSpPr>
        <p:spPr>
          <a:xfrm>
            <a:off x="4578485" y="3847290"/>
            <a:ext cx="431259" cy="457200"/>
          </a:xfrm>
          <a:prstGeom prst="ellipse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blue and white letters&#10;&#10;Description automatically generated">
            <a:extLst>
              <a:ext uri="{FF2B5EF4-FFF2-40B4-BE49-F238E27FC236}">
                <a16:creationId xmlns:a16="http://schemas.microsoft.com/office/drawing/2014/main" id="{C62F2BB8-4E21-00E1-711D-3213851AB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5999" y="3429001"/>
            <a:ext cx="4999855" cy="26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812573" y="4578645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Managing projects and tasks across different roles such as Admin, Manager, Developer, and Tester often becomes inefficient without a centralized system.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 face difficulties in tracking task assignments, monitoring progress, and ensuring accountability, which leads to delays and miscommunication.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Additionally, role-based access control and secure collaboration are often lacking, making it challenging to enforce permissions effectively.</a:t>
            </a:r>
          </a:p>
          <a:p>
            <a:pPr marL="285750" indent="-285750" algn="just">
              <a:buClr>
                <a:srgbClr val="F39E34"/>
              </a:buClr>
              <a:buSzPct val="106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Without clear visibility into project and task workflows, organizations struggle with bottlenecks in development and testing, reducing overall productivity.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462487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</a:t>
            </a:r>
            <a:b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CC1CC-D37A-12A9-8425-B775666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008" y="1850239"/>
            <a:ext cx="358950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70CC-C73F-CD0F-0D16-921E02CF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F79170-959F-EA47-10D8-78D6985657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BB665-C020-E5B8-BD04-709C92A49BA0}"/>
              </a:ext>
            </a:extLst>
          </p:cNvPr>
          <p:cNvSpPr txBox="1"/>
          <p:nvPr/>
        </p:nvSpPr>
        <p:spPr>
          <a:xfrm>
            <a:off x="618333" y="2282756"/>
            <a:ext cx="65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address these challenges, we propose a Role-Based Task Tracking System (RBTTS) that provides a centralized platform for managing projects, tasks, and workflows.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system ensures clear assignment of responsibilities, status tracking, and transparent communication across all roles, reducing delays and mismanagement.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implementing role-based access control, secure authentication, and detailed activity logging, the system maintains accountability while protecting sensitive data.</a:t>
            </a:r>
          </a:p>
          <a:p>
            <a:pPr marL="285750" indent="-285750" algn="just">
              <a:buClr>
                <a:srgbClr val="F39E34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 structured workflows for Admins, Managers, Developers, and Testers, RBTTS streamlines collaboration, improves productivity, and enhances project visibility.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D6A68-6DE1-9E52-E4DF-6E2DE50A1CDD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E64C8A-539C-0229-E189-05CA483E3707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327A2-743C-31AE-C202-FD0BD4A0919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Business Solution Illustrations - Free Download in SVG, PNG">
            <a:extLst>
              <a:ext uri="{FF2B5EF4-FFF2-40B4-BE49-F238E27FC236}">
                <a16:creationId xmlns:a16="http://schemas.microsoft.com/office/drawing/2014/main" id="{8036850D-88D9-4ACC-F871-F47ABDFA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2" y="1104900"/>
            <a:ext cx="3533609" cy="30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0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875B-1404-C8FC-0613-3508F966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F1B808-D1B9-6CDA-58AF-6C21FF926AF5}"/>
              </a:ext>
            </a:extLst>
          </p:cNvPr>
          <p:cNvSpPr txBox="1"/>
          <p:nvPr/>
        </p:nvSpPr>
        <p:spPr>
          <a:xfrm>
            <a:off x="618332" y="4098638"/>
            <a:ext cx="6544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Built for teams of all sizes, the system helps managers and team members stay organized, aligned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focused on project goals by providing structured task workflows and timelines. Planned future enhancements, such as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intelligent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automation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bot assistance, will further optimize task handling and make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management 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smarter and more efficient.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CE48C-235B-2939-339B-A6A5F5388D37}"/>
              </a:ext>
            </a:extLst>
          </p:cNvPr>
          <p:cNvSpPr txBox="1"/>
          <p:nvPr/>
        </p:nvSpPr>
        <p:spPr>
          <a:xfrm>
            <a:off x="618332" y="2282756"/>
            <a:ext cx="6658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RBTTS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a mini-Jira–like task tracking system designed to simplify project management and enhance team productivity. It enables users to create, assign, and monitor tasks efficiently, while offering clear visibility into </a:t>
            </a:r>
            <a:r>
              <a: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 and deadlines</a:t>
            </a: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With its streamlined approach, RBTTS promotes transparency, accountability, and effective collaboration across all roles within an organization.</a:t>
            </a:r>
            <a:endParaRPr lang="en-US" sz="1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FFE3-6AC7-9D65-5FC3-3CA5E913DA1C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5233E-257C-5FE4-9B1A-02B8335E5930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CEBC-E27B-D714-6132-913D488C061C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0F520-EEEE-F40A-4C1B-80D77CC25D7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AF74E5-4CE2-5138-8AA5-2099892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1260752"/>
            <a:ext cx="3429000" cy="37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444ED-87CB-1698-015F-8C52950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493486" y="0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role-based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project-based task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Support full CRUD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task progress with status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strong authentication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 efficient task tracking by user roles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robust backend with authentication and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secure, role-based access to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145917" y="1003300"/>
            <a:ext cx="350195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414955" y="4855409"/>
            <a:ext cx="2989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modern, high-performance Python framework powering all APIs, business logic, and user management for seamless backend operations.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404055" y="4864483"/>
            <a:ext cx="2637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flexible, scalable NoSQL database that stores users, projects, tasks, and login activity, enabling efficient data management and retrieval.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41862" y="4864483"/>
            <a:ext cx="2752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Robust authentication and session management using JWT tokens, password hashing, and login tracking to ensure secure and controlled access.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619500" y="3624370"/>
            <a:ext cx="245488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Backend:</a:t>
            </a:r>
          </a:p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solidFill>
                  <a:srgbClr val="F39E34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Python + FastAPI</a:t>
            </a:r>
            <a:endParaRPr lang="en-US" sz="2800" dirty="0">
              <a:solidFill>
                <a:srgbClr val="F39E34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16185" y="3659618"/>
            <a:ext cx="23511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Database: </a:t>
            </a:r>
            <a:r>
              <a:rPr kumimoji="0" lang="en-US" i="0" u="none" strike="noStrike" kern="1200" cap="none" normalizeH="0" baseline="0" noProof="0" dirty="0">
                <a:ln>
                  <a:noFill/>
                </a:ln>
                <a:solidFill>
                  <a:srgbClr val="F39E34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MongoDB</a:t>
            </a:r>
            <a:endParaRPr kumimoji="0" lang="en-US" sz="2000" i="0" u="none" strike="noStrike" kern="1200" cap="none" normalizeH="0" baseline="0" noProof="0" dirty="0">
              <a:ln>
                <a:noFill/>
              </a:ln>
              <a:solidFill>
                <a:srgbClr val="F39E34"/>
              </a:solidFill>
              <a:effectLst/>
              <a:uLnTx/>
              <a:uFillTx/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9309100" y="3741068"/>
            <a:ext cx="28828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Security: </a:t>
            </a:r>
            <a:r>
              <a:rPr lang="en-US" sz="24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JWT,</a:t>
            </a:r>
          </a:p>
          <a:p>
            <a:r>
              <a:rPr lang="en-US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login tracking</a:t>
            </a:r>
          </a:p>
        </p:txBody>
      </p:sp>
      <p:pic>
        <p:nvPicPr>
          <p:cNvPr id="3076" name="Picture 4" descr="Cyber security illustrations vector file | Premium AI-generated vector">
            <a:extLst>
              <a:ext uri="{FF2B5EF4-FFF2-40B4-BE49-F238E27FC236}">
                <a16:creationId xmlns:a16="http://schemas.microsoft.com/office/drawing/2014/main" id="{7451BC7C-1E8D-5271-14B6-8E162A8D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982" y="1189742"/>
            <a:ext cx="2028828" cy="207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710E4-C851-F8F9-7565-3206D525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38" y="1302125"/>
            <a:ext cx="2126419" cy="1973223"/>
          </a:xfrm>
          <a:prstGeom prst="rect">
            <a:avLst/>
          </a:prstGeom>
        </p:spPr>
      </p:pic>
      <p:pic>
        <p:nvPicPr>
          <p:cNvPr id="3082" name="Picture 10" descr="Confirmed concept illustration | Premium Vector">
            <a:extLst>
              <a:ext uri="{FF2B5EF4-FFF2-40B4-BE49-F238E27FC236}">
                <a16:creationId xmlns:a16="http://schemas.microsoft.com/office/drawing/2014/main" id="{476B0A62-7139-C602-1766-FE87B091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68" y="1314393"/>
            <a:ext cx="2090074" cy="209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AA4A-5840-0AB2-D623-22E8AD74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F34CCB-AEBD-BBAF-EB2B-F254F141599F}"/>
              </a:ext>
            </a:extLst>
          </p:cNvPr>
          <p:cNvSpPr txBox="1"/>
          <p:nvPr/>
        </p:nvSpPr>
        <p:spPr>
          <a:xfrm>
            <a:off x="145917" y="1003300"/>
            <a:ext cx="35019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  </a:t>
            </a:r>
            <a:r>
              <a:rPr lang="en-US" sz="36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Security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33969-7E59-3BAC-C5F4-4B43B1DBA4DE}"/>
              </a:ext>
            </a:extLst>
          </p:cNvPr>
          <p:cNvSpPr txBox="1"/>
          <p:nvPr/>
        </p:nvSpPr>
        <p:spPr>
          <a:xfrm>
            <a:off x="3604097" y="4928158"/>
            <a:ext cx="2674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JSON Web Tokens to provide secure, stateless authentication for API access, ensuring efficient and scalable user validation.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6B122-AE94-19D9-3201-951C4FD9B856}"/>
              </a:ext>
            </a:extLst>
          </p:cNvPr>
          <p:cNvSpPr txBox="1"/>
          <p:nvPr/>
        </p:nvSpPr>
        <p:spPr>
          <a:xfrm>
            <a:off x="6565900" y="4975252"/>
            <a:ext cx="2601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and record login activities to support auditing and detect anomalies, helping to identify unauthorized access attempts.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BE204-EE1B-6086-59EB-A837A6F26AC4}"/>
              </a:ext>
            </a:extLst>
          </p:cNvPr>
          <p:cNvSpPr txBox="1"/>
          <p:nvPr/>
        </p:nvSpPr>
        <p:spPr>
          <a:xfrm>
            <a:off x="9309100" y="4975252"/>
            <a:ext cx="24848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Apply strict access controls at both API and data layers to restrict user actions based on assigned roles, ensuring appropriate authorization.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6A93F-6AD5-FD66-37D9-49E42742C9BB}"/>
              </a:ext>
            </a:extLst>
          </p:cNvPr>
          <p:cNvSpPr txBox="1"/>
          <p:nvPr/>
        </p:nvSpPr>
        <p:spPr>
          <a:xfrm>
            <a:off x="3647869" y="3741068"/>
            <a:ext cx="2674295" cy="1058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U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se  Jwt 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Authentication  with password hashing</a:t>
            </a:r>
            <a:endParaRPr lang="en-US" sz="2800" dirty="0">
              <a:solidFill>
                <a:srgbClr val="23AAAD"/>
              </a:solidFill>
              <a:latin typeface="Poppins" panose="00000500000000000000" pitchFamily="2" charset="0"/>
              <a:ea typeface="ADLaM Display" panose="020F0502020204030204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1F115-F90C-A6CD-F940-0B78B51F7E78}"/>
              </a:ext>
            </a:extLst>
          </p:cNvPr>
          <p:cNvSpPr txBox="1"/>
          <p:nvPr/>
        </p:nvSpPr>
        <p:spPr>
          <a:xfrm>
            <a:off x="6565900" y="3741068"/>
            <a:ext cx="2351112" cy="84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M</a:t>
            </a:r>
            <a:r>
              <a:rPr kumimoji="0" lang="en-US" sz="2000" i="0" u="none" strike="noStrike" kern="1200" cap="none" normalizeH="0" baseline="0" noProof="0" dirty="0">
                <a:ln>
                  <a:noFill/>
                </a:ln>
                <a:solidFill>
                  <a:srgbClr val="23AAAD"/>
                </a:solidFill>
                <a:effectLst/>
                <a:uLnTx/>
                <a:uFillTx/>
                <a:latin typeface="Poppins" panose="00000500000000000000" pitchFamily="2" charset="0"/>
                <a:ea typeface="ADLaM Display" panose="020F0502020204030204" pitchFamily="2" charset="0"/>
                <a:cs typeface="Poppins" panose="00000500000000000000" pitchFamily="2" charset="0"/>
              </a:rPr>
              <a:t>onitor login attempts with logging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34ADB-E434-CCC1-734C-7AC4B84BD3C1}"/>
              </a:ext>
            </a:extLst>
          </p:cNvPr>
          <p:cNvSpPr txBox="1"/>
          <p:nvPr/>
        </p:nvSpPr>
        <p:spPr>
          <a:xfrm>
            <a:off x="9309100" y="3741068"/>
            <a:ext cx="2882899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  <a:r>
              <a:rPr lang="en-US" sz="20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nforce permissions through Role-Based Access Control</a:t>
            </a:r>
          </a:p>
        </p:txBody>
      </p:sp>
      <p:pic>
        <p:nvPicPr>
          <p:cNvPr id="3076" name="Picture 4" descr="Cyber security illustrations vector file | Premium AI-generated vector">
            <a:extLst>
              <a:ext uri="{FF2B5EF4-FFF2-40B4-BE49-F238E27FC236}">
                <a16:creationId xmlns:a16="http://schemas.microsoft.com/office/drawing/2014/main" id="{DC781CB9-055A-21B7-01AD-63D94281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6" y="1003300"/>
            <a:ext cx="2674295" cy="251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0FB79-9138-4AFD-8B3C-885F77D0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64" y="1094936"/>
            <a:ext cx="2572967" cy="2387600"/>
          </a:xfrm>
          <a:prstGeom prst="rect">
            <a:avLst/>
          </a:prstGeom>
        </p:spPr>
      </p:pic>
      <p:pic>
        <p:nvPicPr>
          <p:cNvPr id="3082" name="Picture 10" descr="Confirmed concept illustration | Premium Vector">
            <a:extLst>
              <a:ext uri="{FF2B5EF4-FFF2-40B4-BE49-F238E27FC236}">
                <a16:creationId xmlns:a16="http://schemas.microsoft.com/office/drawing/2014/main" id="{4BEE8FC8-3318-39E8-8059-CCD41264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11" y="1094936"/>
            <a:ext cx="2528989" cy="25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4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C00441-5F8B-C8CE-BC78-3F0A00491B3A}"/>
              </a:ext>
            </a:extLst>
          </p:cNvPr>
          <p:cNvSpPr/>
          <p:nvPr/>
        </p:nvSpPr>
        <p:spPr>
          <a:xfrm>
            <a:off x="4248313" y="808279"/>
            <a:ext cx="1075393" cy="137955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3AAAD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8E84E-2CC7-C81D-68E2-6511A8FC7AF2}"/>
              </a:ext>
            </a:extLst>
          </p:cNvPr>
          <p:cNvSpPr/>
          <p:nvPr/>
        </p:nvSpPr>
        <p:spPr>
          <a:xfrm>
            <a:off x="10311319" y="4717915"/>
            <a:ext cx="1264595" cy="1399199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64422A-E0A7-C11D-808A-4B7AE49B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052670"/>
              </p:ext>
            </p:extLst>
          </p:nvPr>
        </p:nvGraphicFramePr>
        <p:xfrm>
          <a:off x="4591455" y="987425"/>
          <a:ext cx="6763934" cy="4881565"/>
        </p:xfrm>
        <a:graphic>
          <a:graphicData uri="http://schemas.openxmlformats.org/drawingml/2006/table">
            <a:tbl>
              <a:tblPr firstRow="1" bandRow="1">
                <a:solidFill>
                  <a:schemeClr val="accent2"/>
                </a:solidFill>
                <a:tableStyleId>{7DF18680-E054-41AD-8BC1-D1AEF772440D}</a:tableStyleId>
              </a:tblPr>
              <a:tblGrid>
                <a:gridCol w="2213151">
                  <a:extLst>
                    <a:ext uri="{9D8B030D-6E8A-4147-A177-3AD203B41FA5}">
                      <a16:colId xmlns:a16="http://schemas.microsoft.com/office/drawing/2014/main" val="1191483027"/>
                    </a:ext>
                  </a:extLst>
                </a:gridCol>
                <a:gridCol w="4550783">
                  <a:extLst>
                    <a:ext uri="{9D8B030D-6E8A-4147-A177-3AD203B41FA5}">
                      <a16:colId xmlns:a16="http://schemas.microsoft.com/office/drawing/2014/main" val="4165374343"/>
                    </a:ext>
                  </a:extLst>
                </a:gridCol>
              </a:tblGrid>
              <a:tr h="976313"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50" dirty="0">
                          <a:solidFill>
                            <a:srgbClr val="F39E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rgbClr val="F39E34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Permissions &amp; </a:t>
                      </a:r>
                      <a:r>
                        <a:rPr lang="en-US" sz="1800" b="1" i="0" kern="1200" dirty="0">
                          <a:solidFill>
                            <a:srgbClr val="23AAAD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Responsibilities</a:t>
                      </a:r>
                      <a:endParaRPr lang="en-US" sz="1800" b="1" dirty="0">
                        <a:solidFill>
                          <a:srgbClr val="23AAAD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28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Admin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Full system access; manage users and settings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4610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Manager</a:t>
                      </a:r>
                      <a:endParaRPr lang="en-US" sz="11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Oversee projects; assign tasks; monitor progress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53319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Developer</a:t>
                      </a:r>
                      <a:endParaRPr lang="en-US" sz="11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Work on assigned tasks; update task statuses</a:t>
                      </a:r>
                      <a:endParaRPr lang="en-US" sz="1400" b="1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97224"/>
                  </a:ext>
                </a:extLst>
              </a:tr>
              <a:tr h="976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Tester</a:t>
                      </a:r>
                      <a:endParaRPr lang="en-US" sz="1400" b="0" i="0" kern="1200" dirty="0">
                        <a:solidFill>
                          <a:srgbClr val="1B134C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1B134C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Test tasks; report issues and status updates</a:t>
                      </a:r>
                      <a:endParaRPr lang="en-US" sz="1400" dirty="0">
                        <a:solidFill>
                          <a:srgbClr val="1B134C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7575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701C-1DE9-CDE4-274D-EEB350D10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8562" y="987425"/>
            <a:ext cx="3307405" cy="4881563"/>
          </a:xfrm>
          <a:solidFill>
            <a:srgbClr val="1B134C"/>
          </a:solidFill>
        </p:spPr>
        <p:txBody>
          <a:bodyPr anchor="ctr">
            <a:normAutofit/>
          </a:bodyPr>
          <a:lstStyle/>
          <a:p>
            <a:pPr algn="ctr"/>
            <a:r>
              <a:rPr lang="en-US" sz="4400" b="1" spc="-300" dirty="0">
                <a:solidFill>
                  <a:srgbClr val="F39E34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User Roles </a:t>
            </a:r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&amp;</a:t>
            </a:r>
          </a:p>
          <a:p>
            <a:pPr algn="ctr"/>
            <a:r>
              <a:rPr lang="en-US" sz="4400" b="1" spc="-300" dirty="0">
                <a:solidFill>
                  <a:srgbClr val="23AAAD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Permissions</a:t>
            </a:r>
          </a:p>
          <a:p>
            <a:pPr algn="ctr"/>
            <a:r>
              <a:rPr lang="en-US" sz="2400" spc="-150" dirty="0">
                <a:solidFill>
                  <a:srgbClr val="FFFFFF"/>
                </a:solidFill>
                <a:highlight>
                  <a:srgbClr val="1B134C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Overview of system roles, their permissions, and responsibilities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B59A36D-9A0A-BA58-EDC2-7EC208210B8E}"/>
              </a:ext>
            </a:extLst>
          </p:cNvPr>
          <p:cNvSpPr/>
          <p:nvPr/>
        </p:nvSpPr>
        <p:spPr>
          <a:xfrm>
            <a:off x="564204" y="1118680"/>
            <a:ext cx="184810" cy="164578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791161" y="1611823"/>
            <a:ext cx="2385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Create, Read, Update, and Delete projects efficiently while ensuring data security and integrity via robust APIs.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28206" y="4197440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Link projects to specific users based on their roles to maintain proper access control and role-based permissions.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791161" y="722508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15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CRUD </a:t>
            </a:r>
            <a:r>
              <a:rPr lang="en-US" sz="3200" b="1" spc="-15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380584" y="3144928"/>
            <a:ext cx="2387601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 user roles for controlled access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98EAE-4F57-E07F-BE74-B740FCB457CA}"/>
              </a:ext>
            </a:extLst>
          </p:cNvPr>
          <p:cNvSpPr txBox="1"/>
          <p:nvPr/>
        </p:nvSpPr>
        <p:spPr>
          <a:xfrm>
            <a:off x="6328574" y="4204125"/>
            <a:ext cx="5244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Oversee complete project lifecycle: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Efficiently manage projects through different stages such as active, completed, and archived for streamlined workflow.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Monitor progress at every stage to ensure timely delivery and accountability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2410834"/>
            <a:ext cx="52443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 detailed project metadata: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 essential project information including project name, description, status, and start and end dates to ensure transparency and organization.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Easily update and maintain project details to keep all team members informed.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52443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 </a:t>
            </a:r>
            <a:r>
              <a:rPr lang="en-US" sz="6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  <p:pic>
        <p:nvPicPr>
          <p:cNvPr id="4100" name="Picture 4" descr="10+ Hundred Crud Royalty-Free Images, Stock Photos &amp; Pictures | Shutterstock">
            <a:extLst>
              <a:ext uri="{FF2B5EF4-FFF2-40B4-BE49-F238E27FC236}">
                <a16:creationId xmlns:a16="http://schemas.microsoft.com/office/drawing/2014/main" id="{D98DED5F-2E86-0FA7-08F7-4A41EEA5E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15"/>
          <a:stretch/>
        </p:blipFill>
        <p:spPr bwMode="auto">
          <a:xfrm>
            <a:off x="3359735" y="502301"/>
            <a:ext cx="2476500" cy="24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3,114 Roles Responsibilities Stock Vectors and Vector Art | Shutterstock">
            <a:extLst>
              <a:ext uri="{FF2B5EF4-FFF2-40B4-BE49-F238E27FC236}">
                <a16:creationId xmlns:a16="http://schemas.microsoft.com/office/drawing/2014/main" id="{64EA4596-474B-665D-A540-A44C75614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t="5498" r="11607" b="11185"/>
          <a:stretch/>
        </p:blipFill>
        <p:spPr bwMode="auto">
          <a:xfrm>
            <a:off x="732632" y="3027492"/>
            <a:ext cx="2502277" cy="25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1337</Words>
  <Application>Microsoft Office PowerPoint</Application>
  <PresentationFormat>Widescreen</PresentationFormat>
  <Paragraphs>160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Nandini Kamepalli</cp:lastModifiedBy>
  <cp:revision>11</cp:revision>
  <dcterms:created xsi:type="dcterms:W3CDTF">2025-08-25T08:51:55Z</dcterms:created>
  <dcterms:modified xsi:type="dcterms:W3CDTF">2025-09-04T12:45:26Z</dcterms:modified>
</cp:coreProperties>
</file>